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2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772816"/>
            <a:ext cx="7630616" cy="1872207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ct val="20000"/>
              </a:spcBef>
              <a:spcAft>
                <a:spcPts val="300"/>
              </a:spcAft>
            </a:pPr>
            <a:r>
              <a:rPr lang="ru-RU" sz="4000" b="1" dirty="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rPr>
              <a:t>Государственная социальная помощь в виде пособия на основании социального контракта</a:t>
            </a:r>
          </a:p>
        </p:txBody>
      </p:sp>
    </p:spTree>
    <p:extLst>
      <p:ext uri="{BB962C8B-B14F-4D97-AF65-F5344CB8AC3E}">
        <p14:creationId xmlns:p14="http://schemas.microsoft.com/office/powerpoint/2010/main" val="88219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052736"/>
            <a:ext cx="8568952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Сейчас в России более </a:t>
            </a:r>
            <a:r>
              <a:rPr lang="ru-RU" sz="3600" dirty="0" smtClean="0">
                <a:solidFill>
                  <a:schemeClr val="tx1"/>
                </a:solidFill>
              </a:rPr>
              <a:t>8,06 </a:t>
            </a:r>
            <a:r>
              <a:rPr lang="ru-RU" sz="3600" dirty="0" smtClean="0">
                <a:solidFill>
                  <a:schemeClr val="tx1"/>
                </a:solidFill>
              </a:rPr>
              <a:t>млн самозанятых</a:t>
            </a:r>
          </a:p>
          <a:p>
            <a:pPr marL="0" indent="0" algn="ctr">
              <a:buNone/>
            </a:pPr>
            <a:endParaRPr lang="ru-RU" sz="3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По данным ФНС, каждый день их количество увеличивается на </a:t>
            </a:r>
            <a:r>
              <a:rPr lang="ru-RU" sz="3600" dirty="0" smtClean="0">
                <a:solidFill>
                  <a:schemeClr val="tx1"/>
                </a:solidFill>
              </a:rPr>
              <a:t>8,5 </a:t>
            </a:r>
            <a:r>
              <a:rPr lang="ru-RU" sz="3600" dirty="0" smtClean="0">
                <a:solidFill>
                  <a:schemeClr val="tx1"/>
                </a:solidFill>
              </a:rPr>
              <a:t>тысяч человек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74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071809" cy="57938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Консультации по вопросам заключения социального контракта: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052736"/>
            <a:ext cx="424847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 социальной защиты Эжвинского района </a:t>
            </a:r>
            <a:r>
              <a:rPr lang="ru-RU" dirty="0" err="1" smtClean="0">
                <a:solidFill>
                  <a:schemeClr val="tx1"/>
                </a:solidFill>
              </a:rPr>
              <a:t>г.Сыктывкара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Тел.206-160 (доб.510,513)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Пр.Бумажников</a:t>
            </a:r>
            <a:r>
              <a:rPr lang="ru-RU" dirty="0" smtClean="0">
                <a:solidFill>
                  <a:schemeClr val="tx1"/>
                </a:solidFill>
              </a:rPr>
              <a:t>, 42 </a:t>
            </a:r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с 8.45 до 18.00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Вторник-четверг с 8.45 до 17.00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Пятница </a:t>
            </a:r>
            <a:r>
              <a:rPr lang="ru-RU" dirty="0" smtClean="0">
                <a:solidFill>
                  <a:schemeClr val="tx1"/>
                </a:solidFill>
              </a:rPr>
              <a:t>–прием по записи (с 09.00 до 13.00)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Телефон </a:t>
            </a:r>
            <a:r>
              <a:rPr lang="ru-RU" dirty="0" smtClean="0">
                <a:solidFill>
                  <a:schemeClr val="tx1"/>
                </a:solidFill>
              </a:rPr>
              <a:t>для предварительной записи 206-160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11960" y="4293096"/>
            <a:ext cx="4093604" cy="20162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Центр занятости населения </a:t>
            </a:r>
            <a:r>
              <a:rPr lang="ru-RU" dirty="0" err="1" smtClean="0">
                <a:solidFill>
                  <a:schemeClr val="tx1"/>
                </a:solidFill>
              </a:rPr>
              <a:t>г.Сыктывкара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255-338 (доб.370,336)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</a:rPr>
              <a:t>Ул.Свободы</a:t>
            </a:r>
            <a:r>
              <a:rPr lang="ru-RU" dirty="0" smtClean="0">
                <a:solidFill>
                  <a:schemeClr val="tx1"/>
                </a:solidFill>
              </a:rPr>
              <a:t>, д.25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Понедельник-пятница с 9.00 до 17.00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37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420888"/>
            <a:ext cx="8229600" cy="1252728"/>
          </a:xfrm>
        </p:spPr>
        <p:txBody>
          <a:bodyPr/>
          <a:lstStyle/>
          <a:p>
            <a:r>
              <a:rPr lang="ru-RU" i="1" dirty="0" smtClean="0">
                <a:solidFill>
                  <a:schemeClr val="tx1"/>
                </a:solidFill>
              </a:rPr>
              <a:t>Спасибо за внимание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Ведение личного подсобного хозяйства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3068960"/>
            <a:ext cx="3744416" cy="3528392"/>
          </a:xfrm>
        </p:spPr>
        <p:txBody>
          <a:bodyPr/>
          <a:lstStyle/>
          <a:p>
            <a:pPr marL="0" lvl="0" indent="0" algn="ctr">
              <a:buClr>
                <a:srgbClr val="31B6FD"/>
              </a:buClr>
              <a:buNone/>
            </a:pPr>
            <a:r>
              <a:rPr lang="ru-RU" sz="1400" dirty="0" smtClean="0">
                <a:solidFill>
                  <a:srgbClr val="FF0000"/>
                </a:solidFill>
                <a:latin typeface=""/>
              </a:rPr>
              <a:t>Примерный перечень товаров для ведения личного подсобного хозяйства</a:t>
            </a:r>
          </a:p>
          <a:p>
            <a:pPr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 err="1" smtClean="0">
                <a:solidFill>
                  <a:prstClr val="black"/>
                </a:solidFill>
              </a:rPr>
              <a:t>ПродукциЯ</a:t>
            </a:r>
            <a:r>
              <a:rPr lang="ru-RU" sz="1200" dirty="0" smtClean="0">
                <a:solidFill>
                  <a:prstClr val="black"/>
                </a:solidFill>
              </a:rPr>
              <a:t>, относимая </a:t>
            </a:r>
            <a:r>
              <a:rPr lang="ru-RU" sz="1200" dirty="0">
                <a:solidFill>
                  <a:prstClr val="black"/>
                </a:solidFill>
              </a:rPr>
              <a:t>к сельскохозяйственной и </a:t>
            </a:r>
            <a:r>
              <a:rPr lang="ru-RU" sz="1200" dirty="0" smtClean="0">
                <a:solidFill>
                  <a:prstClr val="black"/>
                </a:solidFill>
              </a:rPr>
              <a:t>продукция, относимая </a:t>
            </a:r>
            <a:r>
              <a:rPr lang="ru-RU" sz="1200" dirty="0">
                <a:solidFill>
                  <a:prstClr val="black"/>
                </a:solidFill>
              </a:rPr>
              <a:t>к продукции первичной переработки произведенной из сельскохозяйственного сырья собственного производства;</a:t>
            </a:r>
          </a:p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Садово-огородный инвентарь (лопаты, вилы, грабли, емкости садовая тачка и т.д.);</a:t>
            </a:r>
          </a:p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Садовую технику (насос, триммер, культиватор, мотоблок);</a:t>
            </a:r>
          </a:p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Оборудование (инкубатор/, теплица);</a:t>
            </a:r>
          </a:p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Ветеринарные услуги и препараты;</a:t>
            </a:r>
          </a:p>
          <a:p>
            <a:pPr lvl="0">
              <a:buClr>
                <a:srgbClr val="31B6FD"/>
              </a:buClr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prstClr val="black"/>
                </a:solidFill>
              </a:rPr>
              <a:t>Минеральные удобрения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79912" y="476672"/>
            <a:ext cx="5184576" cy="61926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endParaRPr lang="ru-RU" sz="1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ОСОБЫЕ УСЛОВИЯ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наличие у заявителя (членов его семьи) земельного участка, предоставленного и (или) приобретенного для ведения личного подсобного хозяйства, права на который зарегистрированы в установленном законодательством порядке.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Наличие согласия всех совершеннолетних членов малоимущей семьи трудоспособного возраста на заключение социального контракта</a:t>
            </a:r>
          </a:p>
          <a:p>
            <a:pPr marL="0" indent="0" algn="ctr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РАЗМЕР ГОСУДАРСТВЕННОЙ СОЦИАЛЬНОЙ ПОМОЩИ</a:t>
            </a:r>
          </a:p>
          <a:p>
            <a:pPr marL="0" indent="0">
              <a:buNone/>
            </a:pPr>
            <a:r>
              <a:rPr lang="ru-RU" sz="1400" dirty="0" smtClean="0">
                <a:solidFill>
                  <a:schemeClr val="tx1"/>
                </a:solidFill>
              </a:rPr>
              <a:t>                                        в размере фактических затрат, в соответствии с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планом расходов (для граждан, обратившихся 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с 01.07.2022)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 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прохождение профессионального обучения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или  дополнительного образования в размере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                                         фактической  стоимости</a:t>
            </a: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СРОК </a:t>
            </a:r>
            <a:r>
              <a:rPr lang="ru-RU" sz="1400" dirty="0">
                <a:solidFill>
                  <a:srgbClr val="FF0000"/>
                </a:solidFill>
              </a:rPr>
              <a:t>ДЕСТВИЯ СОЦИАЛЬНОГО КОНТРАКТА  </a:t>
            </a:r>
            <a:r>
              <a:rPr lang="ru-RU" sz="1400" dirty="0">
                <a:solidFill>
                  <a:prstClr val="black"/>
                </a:solidFill>
              </a:rPr>
              <a:t>ДО </a:t>
            </a:r>
            <a:r>
              <a:rPr lang="ru-RU" sz="1400" dirty="0" smtClean="0">
                <a:solidFill>
                  <a:prstClr val="black"/>
                </a:solidFill>
              </a:rPr>
              <a:t>12 МЕСЯЦЕВ</a:t>
            </a:r>
            <a:endParaRPr lang="ru-RU" sz="1400" dirty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1400" dirty="0">
                <a:solidFill>
                  <a:srgbClr val="FF0000"/>
                </a:solidFill>
              </a:rPr>
              <a:t>ТРЕБОВАНИЕ К КОНЕЧНОМУ </a:t>
            </a:r>
            <a:r>
              <a:rPr lang="ru-RU" sz="1400" dirty="0" smtClean="0">
                <a:solidFill>
                  <a:srgbClr val="FF0000"/>
                </a:solidFill>
              </a:rPr>
              <a:t>РЕЗУЛЬТАТУ</a:t>
            </a:r>
          </a:p>
          <a:p>
            <a:pPr lvl="0">
              <a:buClr>
                <a:srgbClr val="31B6FD"/>
              </a:buClr>
            </a:pPr>
            <a:r>
              <a:rPr lang="ru-RU" sz="1400" dirty="0">
                <a:solidFill>
                  <a:prstClr val="black"/>
                </a:solidFill>
              </a:rPr>
              <a:t>Регистрация заявителя в качестве </a:t>
            </a:r>
            <a:r>
              <a:rPr lang="ru-RU" sz="1400" dirty="0" smtClean="0">
                <a:solidFill>
                  <a:prstClr val="black"/>
                </a:solidFill>
              </a:rPr>
              <a:t> налогоплательщика </a:t>
            </a:r>
            <a:r>
              <a:rPr lang="ru-RU" sz="1400" dirty="0">
                <a:solidFill>
                  <a:prstClr val="black"/>
                </a:solidFill>
              </a:rPr>
              <a:t>на профессиональных доход (</a:t>
            </a:r>
            <a:r>
              <a:rPr lang="ru-RU" sz="1400" dirty="0" err="1">
                <a:solidFill>
                  <a:prstClr val="black"/>
                </a:solidFill>
              </a:rPr>
              <a:t>самозанятым</a:t>
            </a:r>
            <a:r>
              <a:rPr lang="ru-RU" sz="1400" dirty="0">
                <a:solidFill>
                  <a:prstClr val="black"/>
                </a:solidFill>
              </a:rPr>
              <a:t>)</a:t>
            </a:r>
          </a:p>
          <a:p>
            <a:pPr lvl="0">
              <a:buClr>
                <a:srgbClr val="31B6FD"/>
              </a:buClr>
            </a:pPr>
            <a:r>
              <a:rPr lang="ru-RU" sz="1400" dirty="0">
                <a:solidFill>
                  <a:prstClr val="black"/>
                </a:solidFill>
              </a:rPr>
              <a:t>Повышение денежных доходов заявителя (семьи заявителя) по истечении срока действия социального контракта </a:t>
            </a:r>
          </a:p>
          <a:p>
            <a:pPr marL="0" lvl="0" indent="0" algn="ctr">
              <a:buClr>
                <a:srgbClr val="31B6FD"/>
              </a:buClr>
              <a:buNone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067944" y="2636912"/>
            <a:ext cx="115212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200000 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067944" y="3717032"/>
            <a:ext cx="1224136" cy="56177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 </a:t>
            </a:r>
            <a:r>
              <a:rPr lang="ru-RU" sz="1100" b="1" dirty="0" smtClean="0">
                <a:solidFill>
                  <a:schemeClr val="tx1"/>
                </a:solidFill>
              </a:rPr>
              <a:t>до 30000 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1kab_8\Desktop\LPH_licnoe_podsobnoe_hozajstvo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09" y="830262"/>
            <a:ext cx="3025667" cy="2166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67854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 fontScale="90000"/>
          </a:bodyPr>
          <a:lstStyle/>
          <a:p>
            <a:r>
              <a:rPr lang="ru-RU" sz="1600" dirty="0" smtClean="0">
                <a:latin typeface="Arial"/>
              </a:rPr>
              <a:t/>
            </a:r>
            <a:br>
              <a:rPr lang="ru-RU" sz="1600" dirty="0" smtClean="0">
                <a:latin typeface="Arial"/>
              </a:rPr>
            </a:br>
            <a:r>
              <a:rPr lang="ru-RU" sz="1600" dirty="0">
                <a:latin typeface="Arial"/>
              </a:rPr>
              <a:t/>
            </a:r>
            <a:br>
              <a:rPr lang="ru-RU" sz="1600" dirty="0">
                <a:latin typeface="Arial"/>
              </a:rPr>
            </a:br>
            <a:r>
              <a:rPr lang="ru-RU" sz="1800" dirty="0" smtClean="0">
                <a:solidFill>
                  <a:schemeClr val="tx1"/>
                </a:solidFill>
              </a:rPr>
              <a:t>Осуществление </a:t>
            </a:r>
            <a:r>
              <a:rPr lang="ru-RU" sz="1800" dirty="0">
                <a:solidFill>
                  <a:schemeClr val="tx1"/>
                </a:solidFill>
              </a:rPr>
              <a:t>иных мероприятий, направленных на преодоление малоимущим гражданином трудной жизненной </a:t>
            </a:r>
            <a:r>
              <a:rPr lang="ru-RU" sz="1800" dirty="0" smtClean="0">
                <a:solidFill>
                  <a:schemeClr val="tx1"/>
                </a:solidFill>
              </a:rPr>
              <a:t>ситуации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3284984"/>
            <a:ext cx="2353985" cy="2841496"/>
          </a:xfrm>
        </p:spPr>
        <p:txBody>
          <a:bodyPr>
            <a:normAutofit fontScale="92500"/>
          </a:bodyPr>
          <a:lstStyle/>
          <a:p>
            <a:pPr marL="0" lvl="0" indent="0" algn="ctr">
              <a:buClr>
                <a:srgbClr val="31B6FD"/>
              </a:buClr>
              <a:buNone/>
            </a:pPr>
            <a:endParaRPr lang="ru-RU" sz="1300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endParaRPr lang="ru-RU" sz="1300" dirty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1300" dirty="0" smtClean="0">
                <a:solidFill>
                  <a:srgbClr val="FF0000"/>
                </a:solidFill>
              </a:rPr>
              <a:t>СРОК </a:t>
            </a:r>
            <a:r>
              <a:rPr lang="ru-RU" sz="1300" dirty="0">
                <a:solidFill>
                  <a:srgbClr val="FF0000"/>
                </a:solidFill>
              </a:rPr>
              <a:t>ДЕСТВИЯ СОЦИАЛЬНОГО КОНТРАКТА  </a:t>
            </a:r>
            <a:r>
              <a:rPr lang="ru-RU" sz="1300" dirty="0">
                <a:solidFill>
                  <a:prstClr val="black"/>
                </a:solidFill>
              </a:rPr>
              <a:t>ДО 6 МЕСЯЦЕВ</a:t>
            </a:r>
            <a:endParaRPr lang="ru-RU" sz="1300" dirty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endParaRPr lang="ru-RU" sz="1300" dirty="0" smtClean="0">
              <a:solidFill>
                <a:srgbClr val="FF0000"/>
              </a:solidFill>
            </a:endParaRP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1300" dirty="0" smtClean="0">
                <a:solidFill>
                  <a:srgbClr val="FF0000"/>
                </a:solidFill>
              </a:rPr>
              <a:t>ТРЕБОВАНИЕ </a:t>
            </a:r>
            <a:r>
              <a:rPr lang="ru-RU" sz="1300" dirty="0">
                <a:solidFill>
                  <a:srgbClr val="FF0000"/>
                </a:solidFill>
              </a:rPr>
              <a:t>К КОНЕЧНОМУ РЕЗУЛЬТАТУ</a:t>
            </a:r>
          </a:p>
          <a:p>
            <a:pPr marL="0" indent="0" algn="just">
              <a:buNone/>
            </a:pPr>
            <a:r>
              <a:rPr lang="ru-RU" sz="1400" dirty="0">
                <a:solidFill>
                  <a:schemeClr val="tx1"/>
                </a:solidFill>
                <a:latin typeface="Arial"/>
              </a:rPr>
              <a:t>преодоление заявителем (семьей заявителя) трудной жизненной ситуации по истечении срока действия социального контракта.</a:t>
            </a:r>
          </a:p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55776" y="1268760"/>
            <a:ext cx="6192688" cy="511256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ru-RU" sz="1400" dirty="0" smtClean="0">
              <a:solidFill>
                <a:schemeClr val="tx1"/>
              </a:solidFill>
              <a:latin typeface="Arial"/>
            </a:endParaRPr>
          </a:p>
          <a:p>
            <a:pPr marL="0" indent="0" algn="just">
              <a:buNone/>
            </a:pPr>
            <a:endParaRPr lang="ru-RU" sz="1400" dirty="0">
              <a:solidFill>
                <a:schemeClr val="tx1"/>
              </a:solidFill>
              <a:latin typeface="Arial"/>
            </a:endParaRP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/>
              </a:rPr>
              <a:t>Трудная </a:t>
            </a:r>
            <a:r>
              <a:rPr lang="ru-RU" sz="1400" dirty="0">
                <a:solidFill>
                  <a:schemeClr val="tx1"/>
                </a:solidFill>
                <a:latin typeface="Arial"/>
              </a:rPr>
              <a:t>жизненная ситуация - обстоятельство или обстоятельства, которые ухудшают условия жизнедеятельности гражданина и последствия которых он не может преодолеть самостоятельно (временная нетрудоспособность вследствие заболевания или травмы, беспомощное состояние, необходимость ухода за нуждающимися членами семьи, чрезвычайные и другие обстоятельства, объективно не позволившие гражданину осуществлять трудовую </a:t>
            </a:r>
            <a:r>
              <a:rPr lang="ru-RU" sz="1400" dirty="0" smtClean="0">
                <a:solidFill>
                  <a:schemeClr val="tx1"/>
                </a:solidFill>
                <a:latin typeface="Arial"/>
              </a:rPr>
              <a:t>деятельность.</a:t>
            </a:r>
          </a:p>
          <a:p>
            <a:pPr marL="0" indent="0" algn="just">
              <a:buNone/>
            </a:pPr>
            <a:r>
              <a:rPr lang="ru-RU" sz="1300" dirty="0" smtClean="0">
                <a:solidFill>
                  <a:srgbClr val="FF0000"/>
                </a:solidFill>
              </a:rPr>
              <a:t>РАЗМЕР </a:t>
            </a:r>
            <a:r>
              <a:rPr lang="ru-RU" sz="1300" dirty="0">
                <a:solidFill>
                  <a:srgbClr val="FF0000"/>
                </a:solidFill>
              </a:rPr>
              <a:t>ГОСУДАРСТВЕННОЙ СОЦИАЛЬНОЙ ПОМОЩИ</a:t>
            </a:r>
          </a:p>
          <a:p>
            <a:pPr marL="0" indent="0" algn="just"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/>
              </a:rPr>
              <a:t>                              </a:t>
            </a:r>
            <a:endParaRPr lang="ru-RU" sz="1400" dirty="0">
              <a:solidFill>
                <a:schemeClr val="tx1"/>
              </a:solidFill>
              <a:latin typeface="Arial"/>
            </a:endParaRPr>
          </a:p>
          <a:p>
            <a:pPr marL="0" indent="0">
              <a:buNone/>
            </a:pPr>
            <a:r>
              <a:rPr lang="ru-RU" sz="1400" dirty="0" smtClean="0">
                <a:latin typeface=""/>
              </a:rPr>
              <a:t> ПРИМЕРНЫЙ </a:t>
            </a:r>
            <a:r>
              <a:rPr lang="ru-RU" sz="1400" dirty="0">
                <a:latin typeface=""/>
              </a:rPr>
              <a:t>ПЕРЕЧЕНЬ ТОВАРОВ ПЕРВОЙ </a:t>
            </a:r>
            <a:r>
              <a:rPr lang="ru-RU" sz="1400" dirty="0" smtClean="0">
                <a:latin typeface=""/>
              </a:rPr>
              <a:t>НЕОБХОДИМОСТИ</a:t>
            </a:r>
          </a:p>
          <a:p>
            <a:pPr algn="just"/>
            <a:r>
              <a:rPr lang="ru-RU" sz="1400" dirty="0" smtClean="0">
                <a:latin typeface="Arial"/>
              </a:rPr>
              <a:t>Бытовые товары: водонагреватель электрический, счетчик электрический, счетчики воды, утюг, холодильник (до 190 см), </a:t>
            </a:r>
            <a:r>
              <a:rPr lang="ru-RU" sz="1400" dirty="0">
                <a:latin typeface="Arial"/>
              </a:rPr>
              <a:t>электрическая или газовая кухонная плита</a:t>
            </a:r>
          </a:p>
          <a:p>
            <a:pPr algn="just"/>
            <a:r>
              <a:rPr lang="ru-RU" sz="1400" dirty="0" smtClean="0">
                <a:latin typeface="Arial"/>
              </a:rPr>
              <a:t>Товары по уходу за ребенком: ванночка, коляска, кроватка, одеяло, памперсы, постельное белье</a:t>
            </a:r>
          </a:p>
          <a:p>
            <a:pPr algn="just"/>
            <a:r>
              <a:rPr lang="ru-RU" sz="1400" dirty="0" smtClean="0">
                <a:latin typeface="Arial"/>
              </a:rPr>
              <a:t>Мебель бытовая: диван, кровать, матрас, стол письменный, стол обеденный, стулья/табурет, шкаф для одежды</a:t>
            </a:r>
          </a:p>
          <a:p>
            <a:pPr algn="just"/>
            <a:r>
              <a:rPr lang="ru-RU" sz="1400" dirty="0" smtClean="0">
                <a:latin typeface="Arial"/>
              </a:rPr>
              <a:t>Домашний текстиль: одеяло, подушка, полотенце, постельное белье</a:t>
            </a:r>
          </a:p>
          <a:p>
            <a:pPr algn="just"/>
            <a:r>
              <a:rPr lang="ru-RU" sz="1400" dirty="0" smtClean="0">
                <a:latin typeface="Arial"/>
              </a:rPr>
              <a:t>Бытовая химия, товары личной гигиены</a:t>
            </a:r>
          </a:p>
          <a:p>
            <a:pPr algn="just"/>
            <a:endParaRPr lang="ru-RU" sz="1400" dirty="0" smtClean="0">
              <a:latin typeface="Arial"/>
            </a:endParaRPr>
          </a:p>
          <a:p>
            <a:pPr marL="0" indent="0" algn="just">
              <a:buNone/>
            </a:pPr>
            <a:endParaRPr lang="ru-RU" sz="1400" dirty="0">
              <a:latin typeface="Arial"/>
            </a:endParaRPr>
          </a:p>
          <a:p>
            <a:pPr algn="just"/>
            <a:endParaRPr lang="ru-RU" sz="1400" dirty="0">
              <a:latin typeface="Arial"/>
            </a:endParaRPr>
          </a:p>
          <a:p>
            <a:pPr marL="0" indent="0">
              <a:buNone/>
            </a:pPr>
            <a:endParaRPr lang="ru-RU" sz="1400" dirty="0"/>
          </a:p>
        </p:txBody>
      </p:sp>
      <p:pic>
        <p:nvPicPr>
          <p:cNvPr id="2050" name="Picture 2" descr="C:\Users\1kab_8\Desktop\d88e7d852e2bdf70f27b8af15caa79c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2" y="1529825"/>
            <a:ext cx="2281978" cy="151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лево 4"/>
          <p:cNvSpPr/>
          <p:nvPr/>
        </p:nvSpPr>
        <p:spPr>
          <a:xfrm>
            <a:off x="7020272" y="3330700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19035 </a:t>
            </a:r>
            <a:r>
              <a:rPr lang="ru-RU" sz="1100" b="1" dirty="0" smtClean="0">
                <a:solidFill>
                  <a:schemeClr val="tx1"/>
                </a:solidFill>
              </a:rPr>
              <a:t>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553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5" y="692696"/>
            <a:ext cx="8064896" cy="5433467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sz="2500" dirty="0">
                <a:solidFill>
                  <a:prstClr val="black"/>
                </a:solidFill>
                <a:latin typeface="Arial"/>
              </a:rPr>
              <a:t>Социальный контракт - соглашение, между гражданином, признанным в установленном порядке малоимущим и государственным учреждением Республики Коми - центром по предоставлению государственных услуг в сфере социальной защиты населения по месту жительства или месту пребывания малоимущего гражданина и в соответствии с </a:t>
            </a:r>
            <a:r>
              <a:rPr lang="ru-RU" sz="2500" dirty="0" smtClean="0">
                <a:solidFill>
                  <a:prstClr val="black"/>
                </a:solidFill>
                <a:latin typeface="Arial"/>
              </a:rPr>
              <a:t>которым, </a:t>
            </a:r>
            <a:r>
              <a:rPr lang="ru-RU" sz="2500" dirty="0">
                <a:solidFill>
                  <a:prstClr val="black"/>
                </a:solidFill>
                <a:latin typeface="Arial"/>
              </a:rPr>
              <a:t>центр обязуется оказать малоимущему гражданину государственную социальную помощь в виде пособия на основании социального </a:t>
            </a:r>
            <a:r>
              <a:rPr lang="ru-RU" sz="2500" dirty="0" smtClean="0">
                <a:solidFill>
                  <a:prstClr val="black"/>
                </a:solidFill>
                <a:latin typeface="Arial"/>
              </a:rPr>
              <a:t>контракта, а </a:t>
            </a:r>
            <a:r>
              <a:rPr lang="ru-RU" sz="2500" dirty="0">
                <a:solidFill>
                  <a:prstClr val="black"/>
                </a:solidFill>
                <a:latin typeface="Arial"/>
              </a:rPr>
              <a:t>малоимущий гражданин - реализовать мероприятия, предусмотренные программой социальной адаптации.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657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642400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Поиск работы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676654" y="620688"/>
            <a:ext cx="3967353" cy="3240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sz="1400" dirty="0" smtClean="0">
                <a:solidFill>
                  <a:srgbClr val="FF0000"/>
                </a:solidFill>
              </a:rPr>
              <a:t>ОСОБЫЕ УСЛОВИЯ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Регистрация заявителя в службе занятости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населения в качестве безработного или ищущего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работу 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Наличие согласия всех совершеннолетних членов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малоимущей семьи трудоспособного возраста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на заключение социального контракта 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ПРЕДУСМОТРЕННЫЕ МЕРОПРИЯТИЯ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Поиск работы с последующим заключением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трудового договора в период действия социального контракта;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Профессиональное обучение или получение дополнительного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профессионального образования, если указанное обязательство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установлено социальным контрактом;</a:t>
            </a:r>
          </a:p>
          <a:p>
            <a:r>
              <a:rPr lang="ru-RU" sz="1100" dirty="0" smtClean="0">
                <a:solidFill>
                  <a:schemeClr val="tx1"/>
                </a:solidFill>
              </a:rPr>
              <a:t>Стажировка с последующим заключением трудового договора,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если указанное обязательство установлено социальным контрактом</a:t>
            </a:r>
          </a:p>
          <a:p>
            <a:pPr marL="0" indent="0">
              <a:buNone/>
            </a:pP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683568" y="3717032"/>
            <a:ext cx="8208912" cy="28083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РАЗМЕР ГОСУДАРСТВЕННОЙ СОЦИАЛЬНОЙ ПОМОЩИ</a:t>
            </a:r>
          </a:p>
          <a:p>
            <a:pPr marL="0" indent="0"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                                              Предоставляется в первый месяц с даты заключения социального контракта и в течении трех месяцев с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                                         даты подтверждения трудоустройства</a:t>
            </a:r>
          </a:p>
          <a:p>
            <a:pPr marL="0" indent="0">
              <a:buNone/>
            </a:pPr>
            <a:endParaRPr lang="ru-RU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1100" dirty="0" smtClean="0">
                <a:solidFill>
                  <a:schemeClr val="tx1"/>
                </a:solidFill>
              </a:rPr>
              <a:t>ежемесячная выплата в период прохождения обучения или получения дополнительного</a:t>
            </a:r>
          </a:p>
          <a:p>
            <a:pPr marL="0" indent="0">
              <a:buNone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                                         профессионального обучения</a:t>
            </a:r>
          </a:p>
          <a:p>
            <a:pPr marL="0" indent="0">
              <a:buNone/>
            </a:pPr>
            <a:endParaRPr lang="ru-RU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                                              </a:t>
            </a:r>
            <a:r>
              <a:rPr lang="ru-RU" sz="1100" dirty="0" smtClean="0">
                <a:solidFill>
                  <a:schemeClr val="tx1"/>
                </a:solidFill>
              </a:rPr>
              <a:t>размер фактической стоимости образовательной программы, но не более 30000 рублей</a:t>
            </a:r>
          </a:p>
          <a:p>
            <a:pPr marL="0" indent="0">
              <a:buNone/>
            </a:pPr>
            <a:endParaRPr lang="ru-RU" sz="11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sz="11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СРОК ДЕСТВИЯ СОЦИАЛЬНОГО КОНТРАКТА  </a:t>
            </a:r>
            <a:r>
              <a:rPr lang="ru-RU" sz="1100" dirty="0" smtClean="0">
                <a:solidFill>
                  <a:schemeClr val="tx1"/>
                </a:solidFill>
              </a:rPr>
              <a:t>ДО 9 МЕСЯЦЕВ</a:t>
            </a:r>
          </a:p>
          <a:p>
            <a:pPr marL="0" indent="0" algn="ctr">
              <a:buNone/>
            </a:pPr>
            <a:endParaRPr lang="ru-RU" sz="11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ТРЕБОВАНИЕ К КОНЕЧНОМУ РЕЗУЛЬТАТУ </a:t>
            </a:r>
            <a:r>
              <a:rPr lang="ru-RU" sz="1100" dirty="0" smtClean="0">
                <a:solidFill>
                  <a:schemeClr val="tx1"/>
                </a:solidFill>
              </a:rPr>
              <a:t>Заключение трудового договора</a:t>
            </a:r>
          </a:p>
          <a:p>
            <a:pPr marL="0" indent="0">
              <a:buNone/>
            </a:pPr>
            <a:endParaRPr lang="ru-RU" sz="11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1kab_8\Desktop\file_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836713"/>
            <a:ext cx="4248472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930317" y="3969060"/>
            <a:ext cx="978408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19035,00 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755576" y="4415872"/>
            <a:ext cx="1153149" cy="579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9517,50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руб</a:t>
            </a:r>
            <a:r>
              <a:rPr lang="ru-RU" sz="1400" b="1" dirty="0" smtClean="0">
                <a:solidFill>
                  <a:schemeClr val="tx1"/>
                </a:solidFill>
              </a:rPr>
              <a:t>.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930317" y="5027940"/>
            <a:ext cx="978408" cy="561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30000 руб.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5543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42637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Осуществление индивидуальной предпринимательской деятельности</a:t>
            </a:r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692696"/>
            <a:ext cx="8712967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200" dirty="0" smtClean="0">
                <a:solidFill>
                  <a:srgbClr val="FF0000"/>
                </a:solidFill>
              </a:rPr>
              <a:t>ОСОБЫЕ УСЛОВИЯ</a:t>
            </a:r>
          </a:p>
          <a:p>
            <a:r>
              <a:rPr lang="ru-RU" sz="1200" dirty="0" smtClean="0">
                <a:solidFill>
                  <a:schemeClr val="tx1"/>
                </a:solidFill>
              </a:rPr>
              <a:t>неполучение заявителем или членами его семьи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выплат на организацию собственного дела в рамках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реализации государственных программ в сфере занятости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населения в течении 3 лет, предшествующих месяцу обращения,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для заключения социального контракта, назначения и выплаты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пособия на основании социального контракта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Отсутствие у заявителя задолженности по исполнительным 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документам в рамках исполнительного производства;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Наличие согласия всех совершеннолетних членов малоимущей</a:t>
            </a:r>
          </a:p>
          <a:p>
            <a:pPr marL="0" indent="0">
              <a:buNone/>
            </a:pPr>
            <a:r>
              <a:rPr lang="ru-RU" sz="1200" dirty="0" smtClean="0">
                <a:solidFill>
                  <a:schemeClr val="tx1"/>
                </a:solidFill>
              </a:rPr>
              <a:t> семьи трудоспособного возраста на заключение социального контракта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51521" y="3140968"/>
            <a:ext cx="8613944" cy="3456384"/>
          </a:xfrm>
        </p:spPr>
        <p:txBody>
          <a:bodyPr>
            <a:normAutofit fontScale="92500"/>
          </a:bodyPr>
          <a:lstStyle/>
          <a:p>
            <a:pPr marL="0" lvl="0" indent="0">
              <a:buClr>
                <a:srgbClr val="31B6FD"/>
              </a:buClr>
              <a:buNone/>
            </a:pPr>
            <a:r>
              <a:rPr lang="ru-RU" sz="1100" dirty="0">
                <a:solidFill>
                  <a:srgbClr val="FF0000"/>
                </a:solidFill>
              </a:rPr>
              <a:t>РАЗМЕР ГОСУДАРСТВЕННОЙ СОЦИАЛЬНОЙ </a:t>
            </a:r>
            <a:r>
              <a:rPr lang="ru-RU" sz="1100" dirty="0" smtClean="0">
                <a:solidFill>
                  <a:srgbClr val="FF0000"/>
                </a:solidFill>
              </a:rPr>
              <a:t>ПОМОЩИ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>
                <a:solidFill>
                  <a:srgbClr val="FF0000"/>
                </a:solidFill>
              </a:rPr>
              <a:t> </a:t>
            </a:r>
            <a:r>
              <a:rPr lang="ru-RU" sz="1100" dirty="0" smtClean="0">
                <a:solidFill>
                  <a:srgbClr val="FF0000"/>
                </a:solidFill>
              </a:rPr>
              <a:t>                                          </a:t>
            </a:r>
            <a:r>
              <a:rPr lang="ru-RU" sz="1100" dirty="0" smtClean="0">
                <a:solidFill>
                  <a:schemeClr val="tx1"/>
                </a:solidFill>
              </a:rPr>
              <a:t>в размере фактических затрат, но не более 350000 рублей, на реализацию мероприятий по организации и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>
                <a:solidFill>
                  <a:schemeClr val="tx1"/>
                </a:solidFill>
              </a:rPr>
              <a:t> </a:t>
            </a:r>
            <a:r>
              <a:rPr lang="ru-RU" sz="1100" dirty="0" smtClean="0">
                <a:solidFill>
                  <a:schemeClr val="tx1"/>
                </a:solidFill>
              </a:rPr>
              <a:t>                                          </a:t>
            </a:r>
            <a:r>
              <a:rPr lang="ru-RU" sz="1100" dirty="0">
                <a:solidFill>
                  <a:schemeClr val="tx1"/>
                </a:solidFill>
              </a:rPr>
              <a:t>осуществлению предпринимательской </a:t>
            </a:r>
            <a:r>
              <a:rPr lang="ru-RU" sz="1100" dirty="0" smtClean="0">
                <a:solidFill>
                  <a:schemeClr val="tx1"/>
                </a:solidFill>
              </a:rPr>
              <a:t>деятельности в соответствии с планом расходов</a:t>
            </a:r>
          </a:p>
          <a:p>
            <a:pPr marL="0" lvl="0" indent="0">
              <a:buClr>
                <a:srgbClr val="31B6FD"/>
              </a:buClr>
              <a:buNone/>
            </a:pPr>
            <a:endParaRPr lang="ru-RU" sz="1100" dirty="0">
              <a:solidFill>
                <a:srgbClr val="FF0000"/>
              </a:solidFill>
            </a:endParaRP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НА ЧТО МОЖЕТ БЫТЬ НАПРАВЛЕНО ПОСОБИЕ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До 10%  (не более 35000 руб.) – на компенсацию расходов, связанных с получением </a:t>
            </a:r>
            <a:r>
              <a:rPr lang="ru-RU" sz="1100" dirty="0">
                <a:solidFill>
                  <a:schemeClr val="tx1"/>
                </a:solidFill>
              </a:rPr>
              <a:t>лицензии на программное обеспечение и (или) на осуществление отдельных видов </a:t>
            </a:r>
            <a:r>
              <a:rPr lang="ru-RU" sz="1100" dirty="0" smtClean="0">
                <a:solidFill>
                  <a:schemeClr val="tx1"/>
                </a:solidFill>
              </a:rPr>
              <a:t>деятельности;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До 15% (не более 52500 руб.) –на аренду или приобретение помещения (включая коммунальные платежи), необходимого для осуществления индивидуальной предпринимательской деятельности;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До 100% ( не более 350000 руб.) – на приобретение основных средств и материально-производственных запасов.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chemeClr val="tx1"/>
                </a:solidFill>
              </a:rPr>
              <a:t>В рамках социального контракта гражданин может пройти профессиональное обучение или получить дополнительное профессиональное образование. Оплата стоимости обучения осуществляется в размере фактической стоимости, но не более 30000 рублей.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ЧТО ПРЕДОСТАВИТЬ: </a:t>
            </a:r>
            <a:r>
              <a:rPr lang="ru-RU" sz="1100" dirty="0" smtClean="0">
                <a:solidFill>
                  <a:schemeClr val="tx1"/>
                </a:solidFill>
              </a:rPr>
              <a:t>заявление и подписанный заявителем план расходов пособия на основании социального контракта с указанием планируемых мероприятий, сроков их реализации и расчета финансовых затрат, требуемых для их выполнения.</a:t>
            </a:r>
          </a:p>
          <a:p>
            <a:pPr marL="0" lvl="0" indent="0">
              <a:buClr>
                <a:srgbClr val="31B6FD"/>
              </a:buClr>
              <a:buNone/>
            </a:pPr>
            <a:r>
              <a:rPr lang="ru-RU" sz="1100" dirty="0" smtClean="0">
                <a:solidFill>
                  <a:srgbClr val="FF0000"/>
                </a:solidFill>
              </a:rPr>
              <a:t>ТРЕБОВАНИЕ К КОНЕЧНОМУ РЕЗУЛЬТАТУ :</a:t>
            </a:r>
          </a:p>
          <a:p>
            <a:pPr>
              <a:buClr>
                <a:srgbClr val="31B6FD"/>
              </a:buClr>
            </a:pPr>
            <a:r>
              <a:rPr lang="ru-RU" sz="1100" dirty="0" smtClean="0">
                <a:solidFill>
                  <a:schemeClr val="tx1"/>
                </a:solidFill>
              </a:rPr>
              <a:t>Регистрация заявителя в качестве индивидуального предпринимателя или налогоплательщика на профессиональных доход (</a:t>
            </a:r>
            <a:r>
              <a:rPr lang="ru-RU" sz="1100" dirty="0" err="1" smtClean="0">
                <a:solidFill>
                  <a:schemeClr val="tx1"/>
                </a:solidFill>
              </a:rPr>
              <a:t>самозанятым</a:t>
            </a:r>
            <a:r>
              <a:rPr lang="ru-RU" sz="1100" dirty="0" smtClean="0">
                <a:solidFill>
                  <a:schemeClr val="tx1"/>
                </a:solidFill>
              </a:rPr>
              <a:t>)</a:t>
            </a:r>
          </a:p>
          <a:p>
            <a:pPr>
              <a:buClr>
                <a:srgbClr val="31B6FD"/>
              </a:buClr>
            </a:pPr>
            <a:r>
              <a:rPr lang="ru-RU" sz="1100" dirty="0" smtClean="0">
                <a:solidFill>
                  <a:schemeClr val="tx1"/>
                </a:solidFill>
              </a:rPr>
              <a:t>Повышение денежных доходов заявителя (семьи заявителя) по истечении срока действия социального контракта </a:t>
            </a:r>
          </a:p>
          <a:p>
            <a:pPr marL="0" lvl="0" indent="0" algn="ctr">
              <a:buClr>
                <a:srgbClr val="31B6FD"/>
              </a:buClr>
              <a:buNone/>
            </a:pPr>
            <a:r>
              <a:rPr lang="ru-RU" sz="1100" dirty="0">
                <a:solidFill>
                  <a:srgbClr val="FF0000"/>
                </a:solidFill>
              </a:rPr>
              <a:t>СРОК ДЕСТВИЯ СОЦИАЛЬНОГО КОНТРАКТА  </a:t>
            </a:r>
            <a:r>
              <a:rPr lang="ru-RU" sz="1100" dirty="0">
                <a:solidFill>
                  <a:prstClr val="black"/>
                </a:solidFill>
              </a:rPr>
              <a:t>ДО </a:t>
            </a:r>
            <a:r>
              <a:rPr lang="ru-RU" sz="1100" dirty="0" smtClean="0">
                <a:solidFill>
                  <a:prstClr val="black"/>
                </a:solidFill>
              </a:rPr>
              <a:t>12 </a:t>
            </a:r>
            <a:r>
              <a:rPr lang="ru-RU" sz="1100" dirty="0">
                <a:solidFill>
                  <a:prstClr val="black"/>
                </a:solidFill>
              </a:rPr>
              <a:t>МЕСЯЦЕВ</a:t>
            </a:r>
          </a:p>
          <a:p>
            <a:pPr marL="0" indent="0">
              <a:buClr>
                <a:srgbClr val="31B6FD"/>
              </a:buClr>
              <a:buNone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Users\1kab_8\Desktop\scale_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764704"/>
            <a:ext cx="3285353" cy="219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323528" y="3284984"/>
            <a:ext cx="1152128" cy="6480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До 350000 руб.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93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 со стрелкой вниз 4"/>
          <p:cNvSpPr/>
          <p:nvPr/>
        </p:nvSpPr>
        <p:spPr>
          <a:xfrm>
            <a:off x="2904041" y="332656"/>
            <a:ext cx="3888432" cy="1368152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КАК ЗАКЛЮЧИТЬ СОЦИАЛЬНЫЙ КОНТРАКТ</a:t>
            </a:r>
          </a:p>
          <a:p>
            <a:pPr algn="ctr"/>
            <a:endParaRPr lang="ru-RU" dirty="0"/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2891126" y="1719242"/>
            <a:ext cx="3960440" cy="1349718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КОНСУЛЬТАЦИЯ В ОРГАНЕ СОЦИАЛЬНОЙ ЗАЩИТЫ ПО АДРЕСУ: ПР.БУМАЖНИКОВ, Д.42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Выноска со стрелкой вниз 6"/>
          <p:cNvSpPr/>
          <p:nvPr/>
        </p:nvSpPr>
        <p:spPr>
          <a:xfrm>
            <a:off x="3563888" y="3068960"/>
            <a:ext cx="3960440" cy="108012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ЗАЯВЛЕНИЕ В ОРГАН СОЦИАЛЬНОЙ ЗАЩИТЫ 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dirty="0">
                <a:solidFill>
                  <a:prstClr val="black"/>
                </a:solidFill>
              </a:rPr>
              <a:t>ПО АДРЕСУ: ПР.БУМАЖНИКОВ, </a:t>
            </a:r>
            <a:r>
              <a:rPr lang="ru-RU" sz="1400" dirty="0" smtClean="0">
                <a:solidFill>
                  <a:prstClr val="black"/>
                </a:solidFill>
              </a:rPr>
              <a:t>Д.42 ИЛИ МФЦ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низ 7"/>
          <p:cNvSpPr/>
          <p:nvPr/>
        </p:nvSpPr>
        <p:spPr>
          <a:xfrm>
            <a:off x="3563888" y="4149079"/>
            <a:ext cx="5400600" cy="996361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ПРЕДОСТАВЛЕНИЕ ПЛАНА РАСХОДОВ ПОСОБИЯ  С УКАЗАНИЕМ ВСЕХ МЕРОПРИЯТИЙ ЗА КАЖДЫЙ МЕСЯЦ В ПРОИЗВОЛЬНОЙ ФОРМЕ (ДЛЯ ИП)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635896" y="5145441"/>
            <a:ext cx="5400600" cy="914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СОБЕСЕДОВАНИЕ В ОРГАНЕ СОЦИАЛЬНОЙ ЗАЩИТЫ ИЛИ ЦЕНТРЕ ЗАНЯТОСТИ НАСЕЛЕНИЯ (В ЗАВИСИМОТИ ОТ ВЫБРАННОГО НАПРАВЛЕНИЯ)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43808" y="6093296"/>
            <a:ext cx="5400600" cy="5602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ПОДПИСАНИЕ СОЦИАЛЬНОГО КОНТРАКТА И ВЫПОЛНЕНИЕ ЗАПЛАНИРОВАННЫХ МЕРОПРИЯТИЙ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1kab_8\Desktop\rabota-so-shveinoi-mashinkoi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2" y="308026"/>
            <a:ext cx="2580286" cy="22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kab_8\Desktop\5-42175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65053"/>
            <a:ext cx="30963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kab_8\Desktop\carrot-cartoon-png-favpng-h41MF3HJp4n3GB3WY4QmKNVD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416" y="260648"/>
            <a:ext cx="1989056" cy="2483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Овал 11"/>
          <p:cNvSpPr/>
          <p:nvPr/>
        </p:nvSpPr>
        <p:spPr>
          <a:xfrm>
            <a:off x="268224" y="2108820"/>
            <a:ext cx="2121832" cy="1464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ОСУЩЕСТВЛЕНИЕ ИНДИВИДУАЛЬНОЙ ПРЕДПРИНИМАТЕЛЬСКОЙ ДЕЯТЕЛЬНОСТИ</a:t>
            </a:r>
            <a:endParaRPr lang="ru-RU" sz="1200" i="1" dirty="0">
              <a:solidFill>
                <a:schemeClr val="tx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83568" y="5739128"/>
            <a:ext cx="1706488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</a:rPr>
              <a:t>ПОИСК РАБОТЫ</a:t>
            </a:r>
            <a:endParaRPr lang="ru-RU" sz="12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70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432048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>
                <a:solidFill>
                  <a:schemeClr val="tx1"/>
                </a:solidFill>
              </a:rPr>
              <a:t>СПЕЦИАЛЬНЫЙ НАЛОГОВЫЙ РЕЖИМ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1" y="908720"/>
            <a:ext cx="8640960" cy="521776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Налоговый режим могут применять физические лица, если они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5516" y="2564904"/>
            <a:ext cx="3672408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Получают доход от своей работы или использования имущества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6056" y="2348880"/>
            <a:ext cx="3816424" cy="14184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имеют наемных работников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9625" y="4725144"/>
            <a:ext cx="3744416" cy="1753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 работают по договорам поручения и агентским договорам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6" name="Прямая со стрелкой 15"/>
          <p:cNvCxnSpPr>
            <a:endCxn id="11" idx="0"/>
          </p:cNvCxnSpPr>
          <p:nvPr/>
        </p:nvCxnSpPr>
        <p:spPr>
          <a:xfrm flipH="1">
            <a:off x="2051720" y="1268760"/>
            <a:ext cx="504056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868144" y="1268760"/>
            <a:ext cx="72008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355976" y="1268760"/>
            <a:ext cx="0" cy="34563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476672"/>
            <a:ext cx="8143817" cy="564980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Ставка налога</a:t>
            </a:r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>
                <a:solidFill>
                  <a:srgbClr val="FF0000"/>
                </a:solidFill>
              </a:rPr>
              <a:t>На 10 лет зафиксированы ставки налога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2,4 млн рублей в год- </a:t>
            </a:r>
          </a:p>
          <a:p>
            <a:pPr marL="0" indent="0" algn="ctr">
              <a:buNone/>
            </a:pPr>
            <a:r>
              <a:rPr lang="ru-RU" sz="2800" dirty="0" smtClean="0">
                <a:solidFill>
                  <a:schemeClr val="tx1"/>
                </a:solidFill>
              </a:rPr>
              <a:t>ограничение по сумме дохода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899592" y="1844824"/>
            <a:ext cx="244827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4 %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работе с физлицами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843186" y="1461016"/>
            <a:ext cx="2448272" cy="2088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6%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При работе с ИП и организациями</a:t>
            </a:r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627784" y="980728"/>
            <a:ext cx="1080120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580112" y="980728"/>
            <a:ext cx="576064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9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124744"/>
            <a:ext cx="7855785" cy="4392488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chemeClr val="tx1"/>
                </a:solidFill>
              </a:rPr>
              <a:t>Что еще нужно знать:</a:t>
            </a:r>
          </a:p>
          <a:p>
            <a:pPr marL="0" indent="0" algn="ctr">
              <a:buNone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971600" y="1988840"/>
            <a:ext cx="2808312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Нет отчетов и деклараций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724128" y="2348880"/>
            <a:ext cx="2736304" cy="20162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 вычисляется автоматически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2627784" y="4365104"/>
            <a:ext cx="3600400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Предоставляется налоговый вычет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232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Как стать </a:t>
            </a:r>
            <a:r>
              <a:rPr lang="ru-RU" sz="3600" dirty="0" err="1" smtClean="0">
                <a:solidFill>
                  <a:schemeClr val="tx1"/>
                </a:solidFill>
              </a:rPr>
              <a:t>самозанятым</a:t>
            </a:r>
            <a:endParaRPr lang="ru-RU" sz="3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76654" y="1412776"/>
            <a:ext cx="8143817" cy="471370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Скачайте приложение «Мой налог» и пройдите регистрацию</a:t>
            </a:r>
          </a:p>
          <a:p>
            <a:pPr marL="0" indent="0" algn="ctr">
              <a:buNone/>
            </a:pPr>
            <a:r>
              <a:rPr lang="ru-RU" dirty="0" smtClean="0">
                <a:solidFill>
                  <a:schemeClr val="tx1"/>
                </a:solidFill>
              </a:rPr>
              <a:t>Можно выбрать один из вариантов: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755576" y="2996952"/>
            <a:ext cx="2592288" cy="14904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Отсканируйте паспорт и загрузите фото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652120" y="2924944"/>
            <a:ext cx="2808312" cy="1850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Введите ИНН и пароль для доступа в личный кабинет на сайте </a:t>
            </a:r>
            <a:r>
              <a:rPr lang="en-US" dirty="0" smtClean="0">
                <a:solidFill>
                  <a:schemeClr val="tx1"/>
                </a:solidFill>
              </a:rPr>
              <a:t>nalog.ru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59832" y="4941168"/>
            <a:ext cx="273630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Активируйте учетную запись на портале </a:t>
            </a:r>
            <a:r>
              <a:rPr lang="ru-RU" dirty="0" err="1" smtClean="0">
                <a:solidFill>
                  <a:schemeClr val="tx1"/>
                </a:solidFill>
              </a:rPr>
              <a:t>госуслуг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5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314</TotalTime>
  <Words>1185</Words>
  <Application>Microsoft Office PowerPoint</Application>
  <PresentationFormat>Экран (4:3)</PresentationFormat>
  <Paragraphs>168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Candara</vt:lpstr>
      <vt:lpstr>Symbol</vt:lpstr>
      <vt:lpstr>Trebuchet MS</vt:lpstr>
      <vt:lpstr>Wingdings</vt:lpstr>
      <vt:lpstr>Волна</vt:lpstr>
      <vt:lpstr>Государственная социальная помощь в виде пособия на основании социального контракта</vt:lpstr>
      <vt:lpstr>Презентация PowerPoint</vt:lpstr>
      <vt:lpstr>Поиск работы </vt:lpstr>
      <vt:lpstr>Осуществление индивидуальной предпринимательской деятельности</vt:lpstr>
      <vt:lpstr>Презентация PowerPoint</vt:lpstr>
      <vt:lpstr>  СПЕЦИАЛЬНЫЙ НАЛОГОВЫЙ РЕЖИМ </vt:lpstr>
      <vt:lpstr>Презентация PowerPoint</vt:lpstr>
      <vt:lpstr>Презентация PowerPoint</vt:lpstr>
      <vt:lpstr>Как стать самозанятым</vt:lpstr>
      <vt:lpstr>Презентация PowerPoint</vt:lpstr>
      <vt:lpstr>Презентация PowerPoint</vt:lpstr>
      <vt:lpstr>Спасибо за внимание</vt:lpstr>
      <vt:lpstr>Ведение личного подсобного хозяйства</vt:lpstr>
      <vt:lpstr>  Осуществление иных мероприятий, направленных на преодоление малоимущим гражданином трудной жизненной ситуации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Нисина М.Э.</dc:creator>
  <cp:lastModifiedBy>Жилина С.М.</cp:lastModifiedBy>
  <cp:revision>30</cp:revision>
  <dcterms:created xsi:type="dcterms:W3CDTF">2021-10-06T10:56:17Z</dcterms:created>
  <dcterms:modified xsi:type="dcterms:W3CDTF">2023-11-14T11:45:13Z</dcterms:modified>
</cp:coreProperties>
</file>